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23" r:id="rId10"/>
    <p:sldId id="314" r:id="rId11"/>
    <p:sldId id="315" r:id="rId12"/>
    <p:sldId id="317" r:id="rId13"/>
    <p:sldId id="318" r:id="rId14"/>
    <p:sldId id="319" r:id="rId15"/>
    <p:sldId id="324" r:id="rId16"/>
    <p:sldId id="325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>
      <p:cViewPr varScale="1">
        <p:scale>
          <a:sx n="87" d="100"/>
          <a:sy n="87" d="100"/>
        </p:scale>
        <p:origin x="480" y="4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955040"/>
            <a:ext cx="6392421" cy="3686408"/>
          </a:xfrm>
        </p:spPr>
        <p:txBody>
          <a:bodyPr anchor="ctr"/>
          <a:lstStyle/>
          <a:p>
            <a:r>
              <a:rPr lang="en-US" dirty="0"/>
              <a:t>HATE SPEECH DETECTION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34B8D-E5C3-A58A-191A-CC9E3902B01C}"/>
              </a:ext>
            </a:extLst>
          </p:cNvPr>
          <p:cNvSpPr txBox="1"/>
          <p:nvPr/>
        </p:nvSpPr>
        <p:spPr>
          <a:xfrm>
            <a:off x="3363985" y="3207852"/>
            <a:ext cx="5777918" cy="463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1050"/>
              </a:spcAft>
              <a:buNone/>
            </a:pPr>
            <a:r>
              <a:rPr lang="en-US" sz="1800" i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Using Machine Learning and Natural Language Processing</a:t>
            </a:r>
            <a:endParaRPr lang="en-US" sz="18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38036-1073-3F3A-DA3A-18A767353103}"/>
              </a:ext>
            </a:extLst>
          </p:cNvPr>
          <p:cNvSpPr txBox="1"/>
          <p:nvPr/>
        </p:nvSpPr>
        <p:spPr>
          <a:xfrm>
            <a:off x="4618652" y="3608302"/>
            <a:ext cx="3268584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105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inter"/>
              </a:rPr>
              <a:t>Mini Project Work (PCA20P02L)</a:t>
            </a:r>
            <a:endParaRPr lang="en-US" sz="12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FF110-1B65-234B-3D96-529895BEE218}"/>
              </a:ext>
            </a:extLst>
          </p:cNvPr>
          <p:cNvSpPr txBox="1"/>
          <p:nvPr/>
        </p:nvSpPr>
        <p:spPr>
          <a:xfrm>
            <a:off x="9673718" y="5986099"/>
            <a:ext cx="2665602" cy="89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105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Presented by :</a:t>
            </a:r>
            <a:r>
              <a:rPr lang="en-US" sz="1200" b="1" dirty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r>
              <a:rPr lang="en-US" sz="1200" dirty="0">
                <a:solidFill>
                  <a:srgbClr val="00B0F0"/>
                </a:solidFill>
                <a:effectLst/>
                <a:latin typeface="inter"/>
                <a:ea typeface="inter"/>
                <a:cs typeface="inter"/>
              </a:rPr>
              <a:t>HIMANI TYAGI</a:t>
            </a:r>
            <a:b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</a:br>
            <a: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Registration No</a:t>
            </a:r>
            <a:r>
              <a:rPr lang="en-US" sz="1200" dirty="0">
                <a:solidFill>
                  <a:srgbClr val="00B0F0"/>
                </a:solidFill>
                <a:effectLst/>
                <a:latin typeface="inter"/>
                <a:ea typeface="inter"/>
                <a:cs typeface="inter"/>
              </a:rPr>
              <a:t>:</a:t>
            </a:r>
            <a: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 </a:t>
            </a:r>
            <a:r>
              <a:rPr lang="en-US" sz="1200" dirty="0">
                <a:solidFill>
                  <a:srgbClr val="00B0F0"/>
                </a:solidFill>
                <a:effectLst/>
                <a:latin typeface="inter"/>
                <a:ea typeface="inter"/>
                <a:cs typeface="inter"/>
              </a:rPr>
              <a:t>RA2432241030001</a:t>
            </a:r>
            <a:b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</a:br>
            <a: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Branch: MCA -</a:t>
            </a:r>
            <a:r>
              <a:rPr lang="en-US" sz="1200" dirty="0">
                <a:solidFill>
                  <a:srgbClr val="00B0F0"/>
                </a:solidFill>
                <a:effectLst/>
                <a:latin typeface="inter"/>
                <a:ea typeface="inter"/>
                <a:cs typeface="inter"/>
              </a:rPr>
              <a:t> 3rd Semester / 2nd Year</a:t>
            </a:r>
            <a:endParaRPr lang="en-US" sz="1200" dirty="0">
              <a:solidFill>
                <a:srgbClr val="00B0F0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D4C2A-323C-71BA-F6A5-62088B42F323}"/>
              </a:ext>
            </a:extLst>
          </p:cNvPr>
          <p:cNvSpPr txBox="1"/>
          <p:nvPr/>
        </p:nvSpPr>
        <p:spPr>
          <a:xfrm>
            <a:off x="0" y="6241356"/>
            <a:ext cx="4462272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105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Under the Guidance of:</a:t>
            </a:r>
            <a:r>
              <a:rPr lang="en-US" sz="1200" b="1" dirty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Dr. Lalit Kishore, Assistant Professor(HOD)</a:t>
            </a:r>
            <a:b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</a:br>
            <a:r>
              <a:rPr lang="en-US" sz="1200" dirty="0">
                <a:solidFill>
                  <a:schemeClr val="bg1"/>
                </a:solidFill>
                <a:effectLst/>
                <a:latin typeface="inter"/>
                <a:ea typeface="inter"/>
                <a:cs typeface="inter"/>
              </a:rPr>
              <a:t>Project Coordinator: Dr. Rupak Sharma, Associate Professor</a:t>
            </a:r>
            <a:endParaRPr lang="en-US" sz="1200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146" y="611198"/>
            <a:ext cx="8408507" cy="634977"/>
          </a:xfrm>
        </p:spPr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0240" y="1552530"/>
            <a:ext cx="6878320" cy="4897119"/>
          </a:xfrm>
        </p:spPr>
        <p:txBody>
          <a:bodyPr>
            <a:normAutofit/>
          </a:bodyPr>
          <a:lstStyle/>
          <a:p>
            <a:r>
              <a:rPr lang="en-US" sz="1800" b="1" dirty="0"/>
              <a:t>PROJECT IMPACT</a:t>
            </a:r>
            <a:endParaRPr lang="en-US" sz="1800" dirty="0"/>
          </a:p>
          <a:p>
            <a:r>
              <a:rPr lang="en-US" sz="1800" dirty="0"/>
              <a:t>• Demonstrates practical application of ML and NLP</a:t>
            </a:r>
            <a:br>
              <a:rPr lang="en-US" sz="1800" dirty="0"/>
            </a:br>
            <a:r>
              <a:rPr lang="en-US" sz="1800" dirty="0"/>
              <a:t>• Provides framework for automated content moderation</a:t>
            </a:r>
            <a:br>
              <a:rPr lang="en-US" sz="1800" dirty="0"/>
            </a:br>
            <a:r>
              <a:rPr lang="en-US" sz="1800" dirty="0"/>
              <a:t>• Contributes to safer online environments</a:t>
            </a:r>
          </a:p>
          <a:p>
            <a:endParaRPr lang="en-US" sz="1800" dirty="0"/>
          </a:p>
          <a:p>
            <a:r>
              <a:rPr lang="en-US" sz="1800" b="1" dirty="0"/>
              <a:t>FUTURE ENHANCEMENTS</a:t>
            </a:r>
            <a:br>
              <a:rPr lang="en-US" sz="1800" dirty="0"/>
            </a:br>
            <a:r>
              <a:rPr lang="en-US" sz="1800" dirty="0"/>
              <a:t>• Multi-language support</a:t>
            </a:r>
            <a:br>
              <a:rPr lang="en-US" sz="1800" dirty="0"/>
            </a:br>
            <a:r>
              <a:rPr lang="en-US" sz="1800" dirty="0"/>
              <a:t>• Real-time processing capabilities</a:t>
            </a:r>
            <a:br>
              <a:rPr lang="en-US" sz="1800" dirty="0"/>
            </a:br>
            <a:r>
              <a:rPr lang="en-US" sz="1800" dirty="0"/>
              <a:t>• Cross-platform deployment</a:t>
            </a:r>
          </a:p>
          <a:p>
            <a:endParaRPr lang="en-US" sz="1800" dirty="0"/>
          </a:p>
          <a:p>
            <a:r>
              <a:rPr lang="en-US" sz="1800" b="1" dirty="0"/>
              <a:t>NEXT STEPS</a:t>
            </a:r>
            <a:endParaRPr lang="en-US" sz="1800" dirty="0"/>
          </a:p>
          <a:p>
            <a:r>
              <a:rPr lang="en-US" sz="1800" dirty="0"/>
              <a:t>• Complete model evaluation phase</a:t>
            </a:r>
            <a:br>
              <a:rPr lang="en-US" sz="1800" dirty="0"/>
            </a:br>
            <a:r>
              <a:rPr lang="en-US" sz="1800" dirty="0"/>
              <a:t>• Fine-tune hyperparameters</a:t>
            </a:r>
            <a:br>
              <a:rPr lang="en-US" sz="1800" dirty="0"/>
            </a:br>
            <a:r>
              <a:rPr lang="en-US" sz="1800" dirty="0"/>
              <a:t>• Prepare final documentation</a:t>
            </a:r>
            <a:br>
              <a:rPr lang="en-US" sz="1800" dirty="0"/>
            </a:br>
            <a:r>
              <a:rPr lang="en-US" sz="1800" dirty="0"/>
              <a:t>• Deploy prototype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9052D-8A05-CE87-5B3C-C345775FEEB8}"/>
              </a:ext>
            </a:extLst>
          </p:cNvPr>
          <p:cNvSpPr txBox="1"/>
          <p:nvPr/>
        </p:nvSpPr>
        <p:spPr>
          <a:xfrm>
            <a:off x="4972924" y="3244334"/>
            <a:ext cx="259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✨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THANK YOU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/>
              <a:t>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24F0B7-BE48-D8E6-ABEE-F6B91DB8485F}"/>
              </a:ext>
            </a:extLst>
          </p:cNvPr>
          <p:cNvSpPr txBox="1"/>
          <p:nvPr/>
        </p:nvSpPr>
        <p:spPr>
          <a:xfrm>
            <a:off x="6304547" y="3591264"/>
            <a:ext cx="12623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F3A53-7CEE-9A8E-AC76-D13E1BC22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D1FC9-EE77-3862-D353-03576E80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4" y="144941"/>
            <a:ext cx="5354575" cy="298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51281-E402-BBED-96F9-7ADD55F8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391"/>
            <a:ext cx="5819999" cy="2885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E04B1-1578-1E1C-269B-07ED98C7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83" y="3429000"/>
            <a:ext cx="5739613" cy="3167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AF339F-B5F9-35A4-89B3-49043D9E6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706" y="3498011"/>
            <a:ext cx="5919703" cy="32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7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1FD722-9253-0301-CD86-B0584B47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314960"/>
            <a:ext cx="6672129" cy="6036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0BC3-D948-6145-069D-A8B04049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20" y="314960"/>
            <a:ext cx="5518283" cy="4031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FEA32-B50F-1C21-CA5E-7D646191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8356"/>
          <a:stretch>
            <a:fillRect/>
          </a:stretch>
        </p:blipFill>
        <p:spPr>
          <a:xfrm>
            <a:off x="6319521" y="3743960"/>
            <a:ext cx="5518282" cy="26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163009"/>
            <a:ext cx="6583680" cy="1531357"/>
          </a:xfrm>
        </p:spPr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74" y="1868228"/>
            <a:ext cx="8733626" cy="4602480"/>
          </a:xfrm>
        </p:spPr>
        <p:txBody>
          <a:bodyPr>
            <a:normAutofit fontScale="77500" lnSpcReduction="20000"/>
          </a:bodyPr>
          <a:lstStyle/>
          <a:p>
            <a:r>
              <a:rPr lang="en-US" sz="2200" b="1" dirty="0"/>
              <a:t>THE CHALLENGE</a:t>
            </a:r>
            <a:endParaRPr lang="en-US" sz="2200" dirty="0"/>
          </a:p>
          <a:p>
            <a:r>
              <a:rPr lang="en-US" sz="2200" dirty="0"/>
              <a:t>• Explosive growth of social media content</a:t>
            </a:r>
            <a:br>
              <a:rPr lang="en-US" sz="2200" dirty="0"/>
            </a:br>
            <a:r>
              <a:rPr lang="en-US" sz="2200" dirty="0"/>
              <a:t>• Manual moderation cannot scale to millions of posts daily</a:t>
            </a:r>
            <a:br>
              <a:rPr lang="en-US" sz="2200" dirty="0"/>
            </a:br>
            <a:r>
              <a:rPr lang="en-US" sz="2200" dirty="0"/>
              <a:t>• Need for automated hate speech detection</a:t>
            </a:r>
          </a:p>
          <a:p>
            <a:endParaRPr lang="en-US" sz="1200" dirty="0"/>
          </a:p>
          <a:p>
            <a:r>
              <a:rPr lang="en-US" sz="2200" b="1" dirty="0"/>
              <a:t>PROBLEM DEFINITION</a:t>
            </a:r>
            <a:endParaRPr lang="en-US" sz="2200" dirty="0"/>
          </a:p>
          <a:p>
            <a:r>
              <a:rPr lang="en-US" sz="2200" dirty="0"/>
              <a:t>• Distinguish between hate speech, offensive language, and neutral content</a:t>
            </a:r>
            <a:br>
              <a:rPr lang="en-US" sz="2200" dirty="0"/>
            </a:br>
            <a:r>
              <a:rPr lang="en-US" sz="2200" dirty="0"/>
              <a:t>• Minimize false positives and false negatives</a:t>
            </a:r>
            <a:br>
              <a:rPr lang="en-US" sz="2200" dirty="0"/>
            </a:br>
            <a:r>
              <a:rPr lang="en-US" sz="2200" dirty="0"/>
              <a:t>• Create scalable solution for real-world deployment</a:t>
            </a:r>
          </a:p>
          <a:p>
            <a:endParaRPr lang="en-US" sz="2200" dirty="0"/>
          </a:p>
          <a:p>
            <a:r>
              <a:rPr lang="en-US" sz="2200" b="1" dirty="0"/>
              <a:t>MOTIVATION</a:t>
            </a:r>
            <a:endParaRPr lang="en-US" sz="2200" dirty="0"/>
          </a:p>
          <a:p>
            <a:r>
              <a:rPr lang="en-US" sz="2200" dirty="0"/>
              <a:t>• Creating safer digital environments</a:t>
            </a:r>
            <a:br>
              <a:rPr lang="en-US" sz="2200" dirty="0"/>
            </a:br>
            <a:r>
              <a:rPr lang="en-US" sz="2200" dirty="0"/>
              <a:t>• Supporting human moderators with AI tools</a:t>
            </a:r>
            <a:br>
              <a:rPr lang="en-US" sz="2200" dirty="0"/>
            </a:br>
            <a:r>
              <a:rPr lang="en-US" sz="2200" dirty="0"/>
              <a:t>• Protecting individuals and groups from harmful content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281" y="1304624"/>
            <a:ext cx="5723586" cy="4739104"/>
          </a:xfrm>
        </p:spPr>
        <p:txBody>
          <a:bodyPr/>
          <a:lstStyle/>
          <a:p>
            <a:r>
              <a:rPr lang="en-US" sz="3200" dirty="0"/>
              <a:t>PROJECT OBJECTIVES</a:t>
            </a:r>
            <a:br>
              <a:rPr lang="en-US" sz="3200" dirty="0"/>
            </a:br>
            <a:br>
              <a:rPr lang="en-US" sz="3200" dirty="0"/>
            </a:br>
            <a:r>
              <a:rPr lang="en-US" sz="1200" dirty="0"/>
              <a:t>PRIMARY OBJECTIVES</a:t>
            </a:r>
            <a:br>
              <a:rPr lang="en-US" sz="1200" dirty="0"/>
            </a:br>
            <a:r>
              <a:rPr lang="en-US" sz="1200" b="0" dirty="0"/>
              <a:t>🎯 Robust Preprocessing Pipeline</a:t>
            </a:r>
            <a:br>
              <a:rPr lang="en-US" sz="1200" b="0" dirty="0"/>
            </a:br>
            <a:r>
              <a:rPr lang="en-US" sz="1200" b="0" dirty="0"/>
              <a:t>• Tokenization, stop-word removal, stemming, normalization</a:t>
            </a:r>
            <a:br>
              <a:rPr lang="en-US" sz="1200" b="0" dirty="0"/>
            </a:br>
            <a:br>
              <a:rPr lang="en-US" sz="1200" b="0" dirty="0"/>
            </a:br>
            <a:r>
              <a:rPr lang="en-US" sz="1200" b="0" dirty="0"/>
              <a:t>🎯 Advanced Feature Engineering</a:t>
            </a:r>
            <a:br>
              <a:rPr lang="en-US" sz="1200" b="0" dirty="0"/>
            </a:br>
            <a:r>
              <a:rPr lang="en-US" sz="1200" b="0" dirty="0"/>
              <a:t>• TF-IDF vectors, sentiment scores, metadata extraction</a:t>
            </a:r>
            <a:br>
              <a:rPr lang="en-US" sz="1200" b="0" dirty="0"/>
            </a:br>
            <a:br>
              <a:rPr lang="en-US" sz="1200" b="0" dirty="0"/>
            </a:br>
            <a:r>
              <a:rPr lang="en-US" sz="1200" b="0" dirty="0"/>
              <a:t>🎯 Multi-Algorithm Comparison</a:t>
            </a:r>
            <a:br>
              <a:rPr lang="en-US" sz="1200" b="0" dirty="0"/>
            </a:br>
            <a:r>
              <a:rPr lang="en-US" sz="1200" b="0" dirty="0"/>
              <a:t>• Random Forest, Logistic Regression, SVM, Naive Bayes</a:t>
            </a:r>
            <a:br>
              <a:rPr lang="en-US" sz="1200" b="0" dirty="0"/>
            </a:br>
            <a:br>
              <a:rPr lang="en-US" sz="1200" b="0" dirty="0"/>
            </a:br>
            <a:r>
              <a:rPr lang="en-US" sz="1200" b="0" dirty="0"/>
              <a:t>🎯 Comprehensive Evaluation</a:t>
            </a:r>
            <a:br>
              <a:rPr lang="en-US" sz="1200" b="0" dirty="0"/>
            </a:br>
            <a:r>
              <a:rPr lang="en-US" sz="1200" b="0" dirty="0"/>
              <a:t>• Accuracy, precision, recall, F1-score analysis</a:t>
            </a:r>
            <a:br>
              <a:rPr lang="en-US" sz="1200" b="0" dirty="0"/>
            </a:br>
            <a:br>
              <a:rPr lang="en-US" sz="1200" b="0" dirty="0"/>
            </a:br>
            <a:r>
              <a:rPr lang="en-US" sz="1200" b="0" dirty="0"/>
              <a:t>🎯 Deployment Recommendations</a:t>
            </a:r>
            <a:br>
              <a:rPr lang="en-US" sz="1200" b="0" dirty="0"/>
            </a:br>
            <a:r>
              <a:rPr lang="en-US" sz="1200" b="0" dirty="0"/>
              <a:t>• Performance optimization and future enhancements</a:t>
            </a:r>
            <a:br>
              <a:rPr lang="en-US" sz="1200" b="0" dirty="0"/>
            </a:br>
            <a:endParaRPr lang="en-US" sz="3200" b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40D401D-36C6-F3CC-D0AD-371F630004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7802" t="22645" r="9182" b="10556"/>
          <a:stretch>
            <a:fillRect/>
          </a:stretch>
        </p:blipFill>
        <p:spPr>
          <a:xfrm>
            <a:off x="447040" y="466522"/>
            <a:ext cx="4399280" cy="574363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8E81E2-5D85-AFAC-9458-29DB957D01E8}"/>
              </a:ext>
            </a:extLst>
          </p:cNvPr>
          <p:cNvCxnSpPr/>
          <p:nvPr/>
        </p:nvCxnSpPr>
        <p:spPr>
          <a:xfrm>
            <a:off x="2651760" y="1864360"/>
            <a:ext cx="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C6E44B-3EFE-777E-A571-394E3FA1DCB5}"/>
              </a:ext>
            </a:extLst>
          </p:cNvPr>
          <p:cNvCxnSpPr/>
          <p:nvPr/>
        </p:nvCxnSpPr>
        <p:spPr>
          <a:xfrm>
            <a:off x="2651760" y="2722880"/>
            <a:ext cx="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124D2-ACC0-6ACB-9CF4-B35448C0A066}"/>
              </a:ext>
            </a:extLst>
          </p:cNvPr>
          <p:cNvCxnSpPr/>
          <p:nvPr/>
        </p:nvCxnSpPr>
        <p:spPr>
          <a:xfrm>
            <a:off x="2651760" y="3911600"/>
            <a:ext cx="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DF1D10-BC6E-0F7D-A313-912F2465C304}"/>
              </a:ext>
            </a:extLst>
          </p:cNvPr>
          <p:cNvCxnSpPr/>
          <p:nvPr/>
        </p:nvCxnSpPr>
        <p:spPr>
          <a:xfrm>
            <a:off x="2651760" y="4836160"/>
            <a:ext cx="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6" y="542014"/>
            <a:ext cx="5259554" cy="548005"/>
          </a:xfrm>
        </p:spPr>
        <p:txBody>
          <a:bodyPr/>
          <a:lstStyle/>
          <a:p>
            <a:r>
              <a:rPr lang="en-US" dirty="0"/>
              <a:t>DATASET &amp;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51280"/>
            <a:ext cx="5259554" cy="469070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DATASET SPECIFICATIONS</a:t>
            </a:r>
            <a:endParaRPr lang="en-US" dirty="0"/>
          </a:p>
          <a:p>
            <a:r>
              <a:rPr lang="en-US" b="1" dirty="0"/>
              <a:t>Source:</a:t>
            </a:r>
            <a:r>
              <a:rPr lang="en-US" dirty="0"/>
              <a:t> CrowdFlower Public Dataset</a:t>
            </a:r>
            <a:br>
              <a:rPr lang="en-US" dirty="0"/>
            </a:br>
            <a:r>
              <a:rPr lang="en-US" b="1" dirty="0"/>
              <a:t>Size:</a:t>
            </a:r>
            <a:r>
              <a:rPr lang="en-US" dirty="0"/>
              <a:t> 24,783 labeled tweets</a:t>
            </a:r>
            <a:br>
              <a:rPr lang="en-US" dirty="0"/>
            </a:br>
            <a:r>
              <a:rPr lang="en-US" b="1" dirty="0"/>
              <a:t>Classes:</a:t>
            </a:r>
            <a:br>
              <a:rPr lang="en-US" dirty="0"/>
            </a:br>
            <a:r>
              <a:rPr lang="en-US" dirty="0"/>
              <a:t>• Hate Speech</a:t>
            </a:r>
            <a:br>
              <a:rPr lang="en-US" dirty="0"/>
            </a:br>
            <a:r>
              <a:rPr lang="en-US" dirty="0"/>
              <a:t>• Offensive Language</a:t>
            </a:r>
            <a:br>
              <a:rPr lang="en-US" dirty="0"/>
            </a:br>
            <a:r>
              <a:rPr lang="en-US" dirty="0"/>
              <a:t>• Neither (Neutral)</a:t>
            </a:r>
          </a:p>
          <a:p>
            <a:endParaRPr lang="en-US" dirty="0"/>
          </a:p>
          <a:p>
            <a:r>
              <a:rPr lang="en-US" b="1" dirty="0"/>
              <a:t>PROJECT SCOPE</a:t>
            </a:r>
            <a:endParaRPr lang="en-US" dirty="0"/>
          </a:p>
          <a:p>
            <a:r>
              <a:rPr lang="en-US" dirty="0"/>
              <a:t>• Three-class classification system</a:t>
            </a:r>
            <a:br>
              <a:rPr lang="en-US" dirty="0"/>
            </a:br>
            <a:r>
              <a:rPr lang="en-US" dirty="0"/>
              <a:t>• Focus on English language text</a:t>
            </a:r>
            <a:br>
              <a:rPr lang="en-US" dirty="0"/>
            </a:br>
            <a:r>
              <a:rPr lang="en-US" dirty="0"/>
              <a:t>• Social media platform applicability</a:t>
            </a:r>
            <a:br>
              <a:rPr lang="en-US" dirty="0"/>
            </a:br>
            <a:r>
              <a:rPr lang="en-US" dirty="0"/>
              <a:t>• Prototype development for learning purposes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1C9C953-9DB1-7213-E792-BFFA3F809A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301" t="16478" r="16301" b="30099"/>
          <a:stretch>
            <a:fillRect/>
          </a:stretch>
        </p:blipFill>
        <p:spPr>
          <a:xfrm>
            <a:off x="7180514" y="1564640"/>
            <a:ext cx="4344695" cy="344424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766" y="494691"/>
            <a:ext cx="3427916" cy="1141730"/>
          </a:xfrm>
        </p:spPr>
        <p:txBody>
          <a:bodyPr/>
          <a:lstStyle/>
          <a:p>
            <a:r>
              <a:rPr lang="en-US" sz="2800" dirty="0"/>
              <a:t>TECHNICAL ARCHITECTURE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58651" y="101686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228B8-53D2-5156-AB33-E8CADEF0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11" y="1751992"/>
            <a:ext cx="3933825" cy="4914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 txBox="1">
            <a:spLocks/>
          </p:cNvSpPr>
          <p:nvPr/>
        </p:nvSpPr>
        <p:spPr>
          <a:xfrm>
            <a:off x="7108166" y="668457"/>
            <a:ext cx="4439921" cy="1063246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DATA PROCESSING PIPELINE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 txBox="1">
            <a:spLocks/>
          </p:cNvSpPr>
          <p:nvPr/>
        </p:nvSpPr>
        <p:spPr>
          <a:xfrm>
            <a:off x="7108166" y="1821538"/>
            <a:ext cx="4439921" cy="4845354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PROCESSING STEPS: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Raw Dataset</a:t>
            </a:r>
            <a:r>
              <a:rPr lang="en-US" sz="1800" dirty="0"/>
              <a:t> → 24,783 tweets with labels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b="1" dirty="0"/>
              <a:t>Text Preprocessing</a:t>
            </a:r>
            <a:r>
              <a:rPr lang="en-US" sz="1800" dirty="0"/>
              <a:t> → Cleaning, tokenization, stemming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Feature Engineering</a:t>
            </a:r>
            <a:r>
              <a:rPr lang="en-US" sz="1800" dirty="0"/>
              <a:t> → TF-IDF, sentiment, metadata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Model Training</a:t>
            </a:r>
            <a:r>
              <a:rPr lang="en-US" sz="1800" dirty="0"/>
              <a:t> → 4 different ML algorithms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Evaluation</a:t>
            </a:r>
            <a:r>
              <a:rPr lang="en-US" sz="1800" dirty="0"/>
              <a:t> → Performance metrics and analysis</a:t>
            </a:r>
          </a:p>
          <a:p>
            <a:pPr marL="0" indent="0">
              <a:buNone/>
            </a:pPr>
            <a:r>
              <a:rPr lang="en-US" sz="1800" dirty="0"/>
              <a:t>our presentation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318D79-FF55-A420-5149-113EEA81E583}"/>
              </a:ext>
            </a:extLst>
          </p:cNvPr>
          <p:cNvCxnSpPr>
            <a:cxnSpLocks/>
          </p:cNvCxnSpPr>
          <p:nvPr/>
        </p:nvCxnSpPr>
        <p:spPr>
          <a:xfrm>
            <a:off x="8260080" y="2438400"/>
            <a:ext cx="0" cy="32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840408-2408-E071-3198-3B109E7230AA}"/>
              </a:ext>
            </a:extLst>
          </p:cNvPr>
          <p:cNvCxnSpPr>
            <a:cxnSpLocks/>
          </p:cNvCxnSpPr>
          <p:nvPr/>
        </p:nvCxnSpPr>
        <p:spPr>
          <a:xfrm>
            <a:off x="8290560" y="3266440"/>
            <a:ext cx="0" cy="32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54EB34-DB29-9244-F290-6EB907F5159E}"/>
              </a:ext>
            </a:extLst>
          </p:cNvPr>
          <p:cNvCxnSpPr>
            <a:cxnSpLocks/>
          </p:cNvCxnSpPr>
          <p:nvPr/>
        </p:nvCxnSpPr>
        <p:spPr>
          <a:xfrm>
            <a:off x="8290560" y="4155440"/>
            <a:ext cx="0" cy="32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89ED8-561F-A50B-5326-320586C2901E}"/>
              </a:ext>
            </a:extLst>
          </p:cNvPr>
          <p:cNvCxnSpPr>
            <a:cxnSpLocks/>
          </p:cNvCxnSpPr>
          <p:nvPr/>
        </p:nvCxnSpPr>
        <p:spPr>
          <a:xfrm>
            <a:off x="8260080" y="5039360"/>
            <a:ext cx="0" cy="32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9FC41-AF0F-031B-9880-5B5989AEA3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Data processing pipeline workflow for hate speech detection system">
            <a:extLst>
              <a:ext uri="{FF2B5EF4-FFF2-40B4-BE49-F238E27FC236}">
                <a16:creationId xmlns:a16="http://schemas.microsoft.com/office/drawing/2014/main" id="{889C995C-68F3-B43C-2149-07237B030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40365" r="6203" b="3106"/>
          <a:stretch>
            <a:fillRect/>
          </a:stretch>
        </p:blipFill>
        <p:spPr bwMode="auto">
          <a:xfrm>
            <a:off x="0" y="2051438"/>
            <a:ext cx="12192000" cy="489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C83A0-483C-39C2-CE56-40967B76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697" y="1883776"/>
            <a:ext cx="9530114" cy="45719"/>
          </a:xfrm>
        </p:spPr>
        <p:txBody>
          <a:bodyPr/>
          <a:lstStyle/>
          <a:p>
            <a:r>
              <a:rPr lang="en-US" sz="2800" dirty="0"/>
              <a:t>Hate Speech Detection Pipeline</a:t>
            </a:r>
          </a:p>
        </p:txBody>
      </p:sp>
    </p:spTree>
    <p:extLst>
      <p:ext uri="{BB962C8B-B14F-4D97-AF65-F5344CB8AC3E}">
        <p14:creationId xmlns:p14="http://schemas.microsoft.com/office/powerpoint/2010/main" val="413047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8EFACD-DC28-E375-740A-BDD342F5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044" y="410527"/>
            <a:ext cx="6699431" cy="680086"/>
          </a:xfrm>
        </p:spPr>
        <p:txBody>
          <a:bodyPr/>
          <a:lstStyle/>
          <a:p>
            <a:r>
              <a:rPr lang="en-US" dirty="0">
                <a:latin typeface="inter"/>
                <a:ea typeface="inter"/>
                <a:cs typeface="inter"/>
              </a:rPr>
              <a:t>FEATURE ENGINEERING DETAILS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052F3E-B573-95A3-0488-C3B0F59CB8A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50640" y="1150938"/>
            <a:ext cx="7919114" cy="551831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ts val="1575"/>
              </a:spcBef>
              <a:spcAft>
                <a:spcPts val="525"/>
              </a:spcAft>
            </a:pPr>
            <a:r>
              <a:rPr lang="en-US" b="1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FEATURE EXTRACTION TECHNIQUES</a:t>
            </a:r>
            <a:endParaRPr lang="en-US" sz="1800" dirty="0"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50"/>
              </a:spcAft>
            </a:pPr>
            <a:r>
              <a:rPr lang="en-US" sz="1800" b="1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🔤 TF-IDF Vectorization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Unigrams and bigrams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Maximum 5,000 features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Captures word importance</a:t>
            </a:r>
            <a:endParaRPr lang="en-US" sz="1800" dirty="0"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50"/>
              </a:spcAft>
            </a:pPr>
            <a:r>
              <a:rPr lang="en-US" sz="1800" b="1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😊 Sentiment Analysis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VADER Sentiment Analyzer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Polarity scores (positive, negative, neutral)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Compound sentiment score</a:t>
            </a:r>
            <a:endParaRPr lang="en-US" sz="1800" dirty="0"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50"/>
              </a:spcAft>
            </a:pPr>
            <a:r>
              <a:rPr lang="en-US" sz="1800" b="1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📊 Metadata Features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Text length analysis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URL count, mention count, hashtag count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Reading difficulty scores</a:t>
            </a:r>
            <a:endParaRPr lang="en-US" sz="1800" dirty="0"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50"/>
              </a:spcAft>
            </a:pPr>
            <a:r>
              <a:rPr lang="en-US" sz="1800" b="1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🧠 Doc2Vec Embeddings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Document vector representations</a:t>
            </a:r>
            <a:b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</a:b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  <a:cs typeface="inter"/>
              </a:rPr>
              <a:t>• Semantic meaning capture</a:t>
            </a:r>
            <a:endParaRPr lang="en-US" sz="1800" dirty="0"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913818"/>
            <a:ext cx="7796464" cy="533020"/>
          </a:xfrm>
        </p:spPr>
        <p:txBody>
          <a:bodyPr/>
          <a:lstStyle/>
          <a:p>
            <a:r>
              <a:rPr lang="en-US" sz="2400" dirty="0"/>
              <a:t>MACHINE LEARNING MODELS &amp;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36594-FEFA-EEEA-343F-CC2DE487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290" y="1578918"/>
            <a:ext cx="3720337" cy="3720337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85E5E54D-60B1-8CEC-77EF-4CE04D8DA4F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47678414"/>
              </p:ext>
            </p:extLst>
          </p:nvPr>
        </p:nvGraphicFramePr>
        <p:xfrm>
          <a:off x="1188652" y="1789512"/>
          <a:ext cx="5831426" cy="3041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88236">
                  <a:extLst>
                    <a:ext uri="{9D8B030D-6E8A-4147-A177-3AD203B41FA5}">
                      <a16:colId xmlns:a16="http://schemas.microsoft.com/office/drawing/2014/main" val="3348461807"/>
                    </a:ext>
                  </a:extLst>
                </a:gridCol>
                <a:gridCol w="1971595">
                  <a:extLst>
                    <a:ext uri="{9D8B030D-6E8A-4147-A177-3AD203B41FA5}">
                      <a16:colId xmlns:a16="http://schemas.microsoft.com/office/drawing/2014/main" val="2452025860"/>
                    </a:ext>
                  </a:extLst>
                </a:gridCol>
                <a:gridCol w="1971595">
                  <a:extLst>
                    <a:ext uri="{9D8B030D-6E8A-4147-A177-3AD203B41FA5}">
                      <a16:colId xmlns:a16="http://schemas.microsoft.com/office/drawing/2014/main" val="1641347825"/>
                    </a:ext>
                  </a:extLst>
                </a:gridCol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Key Strengths</a:t>
                      </a:r>
                      <a:endParaRPr lang="en-US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3142859730"/>
                  </a:ext>
                </a:extLst>
              </a:tr>
              <a:tr h="6083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Random Forest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Highest accuracy, robust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3644428682"/>
                  </a:ext>
                </a:extLst>
              </a:tr>
              <a:tr h="60836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Logistic Regression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Consistent performance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659995388"/>
                  </a:ext>
                </a:extLst>
              </a:tr>
              <a:tr h="6083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SVM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Good generalization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2732153213"/>
                  </a:ext>
                </a:extLst>
              </a:tr>
              <a:tr h="6083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Naive Bayes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Fast, baseline model</a:t>
                      </a:r>
                      <a:endParaRPr lang="en-US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62487962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05D9BE9-9144-2582-8CF5-7247564F9574}"/>
              </a:ext>
            </a:extLst>
          </p:cNvPr>
          <p:cNvSpPr txBox="1"/>
          <p:nvPr/>
        </p:nvSpPr>
        <p:spPr>
          <a:xfrm>
            <a:off x="765973" y="5067621"/>
            <a:ext cx="8087360" cy="463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105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Key Finding:</a:t>
            </a:r>
            <a:r>
              <a:rPr lang="en-US" sz="1800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 Random Forest achieved the best overall performance</a:t>
            </a:r>
            <a:endParaRPr lang="en-US" sz="18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KEY FINDINGS &amp; CHALLENGES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269427"/>
            <a:ext cx="7132320" cy="39992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✅ ACHIEVEMENTS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Successfully implemented end-to-end ML pipeline</a:t>
            </a:r>
            <a:br>
              <a:rPr lang="en-US" dirty="0"/>
            </a:br>
            <a:r>
              <a:rPr lang="en-US" dirty="0"/>
              <a:t>• Random Forest achieved 93% accuracy</a:t>
            </a:r>
            <a:br>
              <a:rPr lang="en-US" dirty="0"/>
            </a:br>
            <a:r>
              <a:rPr lang="en-US" dirty="0"/>
              <a:t>• Effective feature engineering approach</a:t>
            </a:r>
            <a:br>
              <a:rPr lang="en-US" dirty="0"/>
            </a:br>
            <a:r>
              <a:rPr lang="en-US" dirty="0"/>
              <a:t>• Comprehensive model comparison completed</a:t>
            </a:r>
          </a:p>
          <a:p>
            <a:pPr marL="0" indent="0">
              <a:buNone/>
            </a:pPr>
            <a:r>
              <a:rPr lang="en-US" b="1" dirty="0"/>
              <a:t>⚠️ CHALLENGES IDENTIFIED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Distinguishing hate speech vs. offensive language remains difficult</a:t>
            </a:r>
            <a:br>
              <a:rPr lang="en-US" dirty="0"/>
            </a:br>
            <a:r>
              <a:rPr lang="en-US" dirty="0"/>
              <a:t>• Context and sarcasm detection limitations</a:t>
            </a:r>
            <a:br>
              <a:rPr lang="en-US" dirty="0"/>
            </a:br>
            <a:r>
              <a:rPr lang="en-US" dirty="0"/>
              <a:t>• Cultural nuances in language interpretation</a:t>
            </a:r>
            <a:br>
              <a:rPr lang="en-US" dirty="0"/>
            </a:br>
            <a:r>
              <a:rPr lang="en-US" dirty="0"/>
              <a:t>• Requirement for human oversight in moderation</a:t>
            </a:r>
          </a:p>
          <a:p>
            <a:pPr marL="0" indent="0">
              <a:buNone/>
            </a:pPr>
            <a:r>
              <a:rPr lang="en-US" b="1" dirty="0"/>
              <a:t>💡 INSIGHTS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TF-IDF features proved most important</a:t>
            </a:r>
            <a:br>
              <a:rPr lang="en-US" dirty="0"/>
            </a:br>
            <a:r>
              <a:rPr lang="en-US" dirty="0"/>
              <a:t>• Sentiment scores help differentiate content types</a:t>
            </a:r>
            <a:br>
              <a:rPr lang="en-US" dirty="0"/>
            </a:br>
            <a:r>
              <a:rPr lang="en-US" dirty="0"/>
              <a:t>• Doc2Vec features showed limited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{0C2216A0-8EED-4D64-9B8F-DE712CABBE4C}TF8a9b5915-b8c7-461e-8cdd-693d48b5e32371f7b7e2_win32-4bf0b9a2ea37</Template>
  <TotalTime>1836</TotalTime>
  <Words>645</Words>
  <Application>Microsoft Office PowerPoint</Application>
  <PresentationFormat>Widescreen</PresentationFormat>
  <Paragraphs>80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Georgia</vt:lpstr>
      <vt:lpstr>inter</vt:lpstr>
      <vt:lpstr>Sabon Next LT</vt:lpstr>
      <vt:lpstr>Verdana</vt:lpstr>
      <vt:lpstr>Custom</vt:lpstr>
      <vt:lpstr>HATE SPEECH DETECTION SYSTEM</vt:lpstr>
      <vt:lpstr>PROBLEM STATEMENT &amp; MOTIVATION</vt:lpstr>
      <vt:lpstr>PROJECT OBJECTIVES  PRIMARY OBJECTIVES 🎯 Robust Preprocessing Pipeline • Tokenization, stop-word removal, stemming, normalization  🎯 Advanced Feature Engineering • TF-IDF vectors, sentiment scores, metadata extraction  🎯 Multi-Algorithm Comparison • Random Forest, Logistic Regression, SVM, Naive Bayes  🎯 Comprehensive Evaluation • Accuracy, precision, recall, F1-score analysis  🎯 Deployment Recommendations • Performance optimization and future enhancements </vt:lpstr>
      <vt:lpstr>DATASET &amp; SCOPE</vt:lpstr>
      <vt:lpstr>TECHNICAL ARCHITECTURE</vt:lpstr>
      <vt:lpstr>Hate Speech Detection Pipeline</vt:lpstr>
      <vt:lpstr>FEATURE ENGINEERING DETAILS</vt:lpstr>
      <vt:lpstr>MACHINE LEARNING MODELS &amp; RESULTS</vt:lpstr>
      <vt:lpstr>KEY FINDINGS &amp; CHALLENGES</vt:lpstr>
      <vt:lpstr>CONCLUSION &amp; FUTURE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Himani Tyagi</dc:creator>
  <cp:lastModifiedBy>Himani Tyagi</cp:lastModifiedBy>
  <cp:revision>3</cp:revision>
  <dcterms:created xsi:type="dcterms:W3CDTF">2025-08-16T10:22:18Z</dcterms:created>
  <dcterms:modified xsi:type="dcterms:W3CDTF">2025-08-17T17:54:47Z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